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74" r:id="rId3"/>
    <p:sldId id="257" r:id="rId4"/>
    <p:sldId id="262" r:id="rId5"/>
    <p:sldId id="263" r:id="rId6"/>
    <p:sldId id="268" r:id="rId7"/>
    <p:sldId id="275" r:id="rId8"/>
    <p:sldId id="264" r:id="rId9"/>
    <p:sldId id="265" r:id="rId10"/>
    <p:sldId id="270" r:id="rId11"/>
    <p:sldId id="267" r:id="rId12"/>
    <p:sldId id="276" r:id="rId13"/>
    <p:sldId id="277" r:id="rId14"/>
    <p:sldId id="273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9" autoAdjust="0"/>
    <p:restoredTop sz="94679"/>
  </p:normalViewPr>
  <p:slideViewPr>
    <p:cSldViewPr snapToGrid="0" snapToObjects="1">
      <p:cViewPr varScale="1">
        <p:scale>
          <a:sx n="104" d="100"/>
          <a:sy n="104" d="100"/>
        </p:scale>
        <p:origin x="2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14/09/21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    Distributed systems’s project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66998" y="4795665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                            Distributed job scheduling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61B819-A052-7A44-87E2-4420A3074F03}"/>
              </a:ext>
            </a:extLst>
          </p:cNvPr>
          <p:cNvSpPr txBox="1"/>
          <p:nvPr/>
        </p:nvSpPr>
        <p:spPr>
          <a:xfrm>
            <a:off x="728275" y="6114618"/>
            <a:ext cx="1747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chemeClr val="bg1"/>
                </a:solidFill>
              </a:rPr>
              <a:t>Giuseppe Italia</a:t>
            </a:r>
          </a:p>
          <a:p>
            <a:r>
              <a:rPr lang="it-IT" sz="1500" dirty="0">
                <a:solidFill>
                  <a:schemeClr val="bg1"/>
                </a:solidFill>
              </a:rPr>
              <a:t>    10563398</a:t>
            </a:r>
          </a:p>
        </p:txBody>
      </p: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8882D13B-6357-E941-B607-BED8372FB51B}"/>
              </a:ext>
            </a:extLst>
          </p:cNvPr>
          <p:cNvSpPr txBox="1"/>
          <p:nvPr/>
        </p:nvSpPr>
        <p:spPr>
          <a:xfrm>
            <a:off x="3900354" y="6112641"/>
            <a:ext cx="1747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>
                <a:solidFill>
                  <a:schemeClr val="bg1"/>
                </a:solidFill>
              </a:rPr>
              <a:t>Gregorio </a:t>
            </a:r>
            <a:r>
              <a:rPr lang="it-IT" sz="1500" dirty="0" err="1">
                <a:solidFill>
                  <a:schemeClr val="bg1"/>
                </a:solidFill>
              </a:rPr>
              <a:t>Barzasi</a:t>
            </a:r>
            <a:endParaRPr lang="it-IT" sz="1500" dirty="0">
              <a:solidFill>
                <a:schemeClr val="bg1"/>
              </a:solidFill>
            </a:endParaRPr>
          </a:p>
          <a:p>
            <a:r>
              <a:rPr lang="it-IT" sz="1500" dirty="0">
                <a:solidFill>
                  <a:schemeClr val="bg1"/>
                </a:solidFill>
              </a:rPr>
              <a:t>    10573032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753865-8AA7-3547-83FD-C6B56086D667}"/>
              </a:ext>
            </a:extLst>
          </p:cNvPr>
          <p:cNvSpPr txBox="1"/>
          <p:nvPr/>
        </p:nvSpPr>
        <p:spPr>
          <a:xfrm>
            <a:off x="6264876" y="6206951"/>
            <a:ext cx="267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8 settembre 2021, Milano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JobToken</a:t>
            </a:r>
            <a:endParaRPr lang="it-IT" sz="3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4525963"/>
          </a:xfrm>
        </p:spPr>
        <p:txBody>
          <a:bodyPr/>
          <a:lstStyle/>
          <a:p>
            <a:r>
              <a:rPr lang="it-IT" dirty="0"/>
              <a:t>JOBTOKEN è la classe che esegue l’effettivo calcolo del job richiesto dal client. </a:t>
            </a:r>
          </a:p>
          <a:p>
            <a:endParaRPr lang="it-IT" dirty="0"/>
          </a:p>
          <a:p>
            <a:r>
              <a:rPr lang="it-IT" dirty="0"/>
              <a:t>Il nostro job esegue una semplice operazione di raddoppio del parametro in ingresso: </a:t>
            </a:r>
          </a:p>
          <a:p>
            <a:endParaRPr lang="it-IT" dirty="0"/>
          </a:p>
          <a:p>
            <a:r>
              <a:rPr lang="it-IT" sz="2800" b="1" i="1" dirty="0"/>
              <a:t>	Y=2*X</a:t>
            </a:r>
          </a:p>
          <a:p>
            <a:endParaRPr lang="it-IT" dirty="0"/>
          </a:p>
          <a:p>
            <a:r>
              <a:rPr lang="it-IT" dirty="0"/>
              <a:t>Seguito da una pausa.</a:t>
            </a:r>
          </a:p>
          <a:p>
            <a:endParaRPr lang="it-IT" dirty="0"/>
          </a:p>
          <a:p>
            <a:endParaRPr lang="it-IT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D5A5BB-6B29-B64D-9A6A-6727C9AC3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07416">
            <a:off x="5988224" y="3774079"/>
            <a:ext cx="2773345" cy="1828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B8C2554-4D8D-114E-BB3B-1FFD26C2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" y="6206189"/>
            <a:ext cx="3048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6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 3. </a:t>
            </a:r>
            <a:r>
              <a:rPr lang="it-IT" sz="3000" dirty="0" err="1"/>
              <a:t>Updater</a:t>
            </a:r>
            <a:endParaRPr lang="it-IT" sz="3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Riceve update dal Leader</a:t>
            </a:r>
          </a:p>
          <a:p>
            <a:pPr marL="1085850" lvl="1" indent="-342900">
              <a:buFontTx/>
              <a:buChar char="-"/>
            </a:pPr>
            <a:r>
              <a:rPr lang="it-IT" dirty="0" err="1"/>
              <a:t>Executor</a:t>
            </a:r>
            <a:r>
              <a:rPr lang="it-IT" dirty="0"/>
              <a:t> libero</a:t>
            </a:r>
          </a:p>
          <a:p>
            <a:pPr marL="1085850" lvl="1" indent="-342900">
              <a:buFontTx/>
              <a:buChar char="-"/>
            </a:pPr>
            <a:r>
              <a:rPr lang="it-IT" dirty="0" err="1"/>
              <a:t>Threshold</a:t>
            </a:r>
            <a:endParaRPr lang="it-IT" dirty="0"/>
          </a:p>
          <a:p>
            <a:r>
              <a:rPr lang="it-IT" dirty="0"/>
              <a:t>2. Manda il numero di Job in esecuzione localmente al leader</a:t>
            </a:r>
          </a:p>
          <a:p>
            <a:endParaRPr lang="it-IT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70CDC8-81C4-9B44-8C8A-338FFDAB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665" y="4034041"/>
            <a:ext cx="1422400" cy="1422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507453-4E53-A64D-A3D6-9DE5790A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3" y="6209118"/>
            <a:ext cx="3048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0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Comunicazione Client – </a:t>
            </a:r>
            <a:r>
              <a:rPr lang="it-IT" sz="3000" dirty="0" err="1"/>
              <a:t>Executor</a:t>
            </a:r>
            <a:endParaRPr lang="it-IT" sz="3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507453-4E53-A64D-A3D6-9DE5790A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3" y="6209118"/>
            <a:ext cx="3048000" cy="571500"/>
          </a:xfrm>
          <a:prstGeom prst="rect">
            <a:avLst/>
          </a:prstGeo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D88D68FF-7907-42B6-93E2-83F7AE756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7541" y="1600200"/>
            <a:ext cx="4562580" cy="4525963"/>
          </a:xfrm>
        </p:spPr>
      </p:pic>
    </p:spTree>
    <p:extLst>
      <p:ext uri="{BB962C8B-B14F-4D97-AF65-F5344CB8AC3E}">
        <p14:creationId xmlns:p14="http://schemas.microsoft.com/office/powerpoint/2010/main" val="459719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Comunicazione Client – </a:t>
            </a:r>
            <a:r>
              <a:rPr lang="it-IT" sz="3000" dirty="0" err="1"/>
              <a:t>Executor</a:t>
            </a:r>
            <a:r>
              <a:rPr lang="it-IT" sz="3000" dirty="0"/>
              <a:t> oltre soglia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507453-4E53-A64D-A3D6-9DE5790A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3" y="6209118"/>
            <a:ext cx="3048000" cy="571500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4C907206-BEF8-46B7-BB44-1D5B65C7D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2306" y="1461654"/>
            <a:ext cx="4679015" cy="4525963"/>
          </a:xfrm>
        </p:spPr>
      </p:pic>
    </p:spTree>
    <p:extLst>
      <p:ext uri="{BB962C8B-B14F-4D97-AF65-F5344CB8AC3E}">
        <p14:creationId xmlns:p14="http://schemas.microsoft.com/office/powerpoint/2010/main" val="2589057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 Come abbiamo strutturato il nostro software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4525963"/>
          </a:xfrm>
        </p:spPr>
        <p:txBody>
          <a:bodyPr>
            <a:normAutofit/>
          </a:bodyPr>
          <a:lstStyle/>
          <a:p>
            <a:endParaRPr lang="it-IT" sz="4000" dirty="0"/>
          </a:p>
          <a:p>
            <a:endParaRPr lang="it-IT" sz="4000" dirty="0"/>
          </a:p>
          <a:p>
            <a:r>
              <a:rPr lang="it-IT" sz="4000" dirty="0"/>
              <a:t>          Grazie per l’attenzione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B5AB4A9-54CF-9048-B9AA-E9E64985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2" y="6255608"/>
            <a:ext cx="3048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81838"/>
            <a:ext cx="8581043" cy="840400"/>
          </a:xfrm>
        </p:spPr>
        <p:txBody>
          <a:bodyPr>
            <a:normAutofit/>
          </a:bodyPr>
          <a:lstStyle/>
          <a:p>
            <a:r>
              <a:rPr lang="it-IT" sz="3000" dirty="0"/>
              <a:t> Requisiti Funzionali: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338769"/>
            <a:ext cx="8323726" cy="4525963"/>
          </a:xfrm>
        </p:spPr>
        <p:txBody>
          <a:bodyPr/>
          <a:lstStyle/>
          <a:p>
            <a:endParaRPr lang="it-IT" dirty="0"/>
          </a:p>
          <a:p>
            <a:r>
              <a:rPr lang="it-IT" dirty="0"/>
              <a:t>Cluster </a:t>
            </a:r>
            <a:r>
              <a:rPr lang="it-IT" dirty="0" err="1"/>
              <a:t>Executor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Bilanciare il carico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Ricostituirsi dopo un crash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Eseguire correttamente Job inviati dal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Client: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Inviare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Recuperare il risultato</a:t>
            </a: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40ADCDD-6C15-244A-B033-D5062FB5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7" y="6175297"/>
            <a:ext cx="347636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9157" y="315033"/>
            <a:ext cx="8581043" cy="840400"/>
          </a:xfrm>
        </p:spPr>
        <p:txBody>
          <a:bodyPr>
            <a:normAutofit/>
          </a:bodyPr>
          <a:lstStyle/>
          <a:p>
            <a:r>
              <a:rPr lang="it-IT" sz="3000" dirty="0"/>
              <a:t> Struttura del Software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06474" y="1426702"/>
            <a:ext cx="8323726" cy="4525963"/>
          </a:xfrm>
        </p:spPr>
        <p:txBody>
          <a:bodyPr/>
          <a:lstStyle/>
          <a:p>
            <a:endParaRPr lang="it-IT" dirty="0"/>
          </a:p>
          <a:p>
            <a:r>
              <a:rPr lang="it-IT" dirty="0"/>
              <a:t>Alla base del nostro progetto vi sono due classi: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ClientManager</a:t>
            </a:r>
            <a:r>
              <a:rPr lang="it-IT" sz="2000" dirty="0"/>
              <a:t> (</a:t>
            </a:r>
            <a:r>
              <a:rPr lang="it-IT" sz="2000" i="1" dirty="0"/>
              <a:t>client</a:t>
            </a:r>
            <a:r>
              <a:rPr lang="it-IT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000" dirty="0" err="1"/>
              <a:t>Executor</a:t>
            </a:r>
            <a:r>
              <a:rPr lang="it-IT" sz="2000" dirty="0"/>
              <a:t> (</a:t>
            </a:r>
            <a:r>
              <a:rPr lang="it-IT" sz="2000" i="1" dirty="0"/>
              <a:t>server</a:t>
            </a:r>
            <a:r>
              <a:rPr lang="it-IT" sz="2000" dirty="0"/>
              <a:t>)</a:t>
            </a:r>
          </a:p>
          <a:p>
            <a:endParaRPr lang="it-IT" dirty="0"/>
          </a:p>
          <a:p>
            <a:r>
              <a:rPr lang="it-IT" b="1" dirty="0" err="1"/>
              <a:t>ClientManager</a:t>
            </a:r>
            <a:r>
              <a:rPr lang="it-IT" dirty="0"/>
              <a:t> gestisce interamente le operazioni di comunicazione tramite </a:t>
            </a:r>
            <a:r>
              <a:rPr lang="it-IT" dirty="0" err="1"/>
              <a:t>socket</a:t>
            </a:r>
            <a:r>
              <a:rPr lang="it-IT" dirty="0"/>
              <a:t> UDP con l’</a:t>
            </a:r>
            <a:r>
              <a:rPr lang="it-IT" dirty="0" err="1"/>
              <a:t>executor</a:t>
            </a:r>
            <a:r>
              <a:rPr lang="it-IT" dirty="0"/>
              <a:t> selezionato.</a:t>
            </a:r>
          </a:p>
          <a:p>
            <a:endParaRPr lang="it-IT" dirty="0"/>
          </a:p>
          <a:p>
            <a:r>
              <a:rPr lang="it-IT" b="1" dirty="0" err="1"/>
              <a:t>Executor</a:t>
            </a:r>
            <a:r>
              <a:rPr lang="it-IT" dirty="0"/>
              <a:t> è la classe base del Cluster. Si serve di 3 </a:t>
            </a:r>
            <a:r>
              <a:rPr lang="it-IT" dirty="0" err="1"/>
              <a:t>Thread</a:t>
            </a:r>
            <a:r>
              <a:rPr lang="it-IT" dirty="0"/>
              <a:t> principali per la gestione delle operazioni.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40ADCDD-6C15-244A-B033-D5062FB5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7" y="6175297"/>
            <a:ext cx="347636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Client manager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b="1" dirty="0" err="1"/>
              <a:t>ClientManager</a:t>
            </a:r>
            <a:r>
              <a:rPr lang="it-IT" sz="2400" dirty="0"/>
              <a:t> ha un triplice compito:</a:t>
            </a:r>
          </a:p>
          <a:p>
            <a:endParaRPr lang="it-IT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Mettersi in contatto con l’</a:t>
            </a:r>
            <a:r>
              <a:rPr lang="it-IT" dirty="0" err="1"/>
              <a:t>Executor</a:t>
            </a:r>
            <a:r>
              <a:rPr lang="it-IT" dirty="0"/>
              <a:t> preselezionato inviandogli i vari job da eseguire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Ricevere il JOB_ID del lavoro inviato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Richiedere il risultato di un job usando il JOB_ID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36A916-95C3-3543-B191-6B385049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962" y="4131036"/>
            <a:ext cx="4423719" cy="179124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E92397F-006A-9843-B6F9-9ABBEAD8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2822"/>
            <a:ext cx="320059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6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Executor</a:t>
            </a:r>
            <a:endParaRPr lang="it-IT" sz="3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sz="2500" b="1" dirty="0" err="1"/>
              <a:t>Executor</a:t>
            </a:r>
            <a:r>
              <a:rPr lang="it-IT" sz="2500" dirty="0"/>
              <a:t> inizializza e avvia 3 classi </a:t>
            </a:r>
            <a:r>
              <a:rPr lang="it-IT" sz="2500" dirty="0" err="1"/>
              <a:t>Thread</a:t>
            </a:r>
            <a:r>
              <a:rPr lang="it-IT" sz="2500" dirty="0"/>
              <a:t>:</a:t>
            </a:r>
          </a:p>
          <a:p>
            <a:endParaRPr lang="it-IT" sz="2500" dirty="0"/>
          </a:p>
          <a:p>
            <a:pPr marL="457200" indent="-457200">
              <a:buFont typeface="+mj-lt"/>
              <a:buAutoNum type="arabicPeriod"/>
            </a:pPr>
            <a:r>
              <a:rPr lang="it-IT" sz="2500" dirty="0" err="1"/>
              <a:t>ElectionManager</a:t>
            </a:r>
            <a:endParaRPr lang="it-IT" sz="2500" dirty="0"/>
          </a:p>
          <a:p>
            <a:pPr marL="457200" indent="-457200">
              <a:buFont typeface="+mj-lt"/>
              <a:buAutoNum type="arabicPeriod"/>
            </a:pPr>
            <a:r>
              <a:rPr lang="it-IT" sz="2500" dirty="0" err="1"/>
              <a:t>JobManager</a:t>
            </a:r>
            <a:endParaRPr lang="it-IT" sz="2500" dirty="0"/>
          </a:p>
          <a:p>
            <a:pPr marL="457200" indent="-457200">
              <a:buFont typeface="+mj-lt"/>
              <a:buAutoNum type="arabicPeriod"/>
            </a:pPr>
            <a:r>
              <a:rPr lang="it-IT" sz="2500" dirty="0" err="1"/>
              <a:t>Updater</a:t>
            </a:r>
            <a:endParaRPr lang="it-IT" sz="2000" dirty="0"/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ABCDCB0-A328-A342-9F44-2E6934B7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5" y="6147334"/>
            <a:ext cx="321687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2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1. La Classe </a:t>
            </a:r>
            <a:r>
              <a:rPr lang="it-IT" sz="3000" dirty="0" err="1"/>
              <a:t>ElectionManager</a:t>
            </a:r>
            <a:endParaRPr lang="it-IT" sz="3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342343"/>
            <a:ext cx="8412364" cy="4349638"/>
          </a:xfrm>
        </p:spPr>
        <p:txBody>
          <a:bodyPr>
            <a:normAutofit fontScale="92500" lnSpcReduction="10000"/>
          </a:bodyPr>
          <a:lstStyle/>
          <a:p>
            <a:endParaRPr lang="it-IT" dirty="0"/>
          </a:p>
          <a:p>
            <a:r>
              <a:rPr lang="it-IT" dirty="0"/>
              <a:t>La Classe </a:t>
            </a:r>
            <a:r>
              <a:rPr lang="it-IT" b="1" dirty="0" err="1"/>
              <a:t>ElectionManager</a:t>
            </a:r>
            <a:r>
              <a:rPr lang="it-IT" b="1" dirty="0"/>
              <a:t> </a:t>
            </a:r>
            <a:r>
              <a:rPr lang="it-IT" dirty="0"/>
              <a:t>ha il compito di determinare un </a:t>
            </a:r>
            <a:r>
              <a:rPr lang="it-IT" i="1" dirty="0"/>
              <a:t>Leader </a:t>
            </a:r>
            <a:r>
              <a:rPr lang="it-IT" dirty="0"/>
              <a:t>tra tutti gli </a:t>
            </a:r>
            <a:r>
              <a:rPr lang="it-IT" dirty="0" err="1"/>
              <a:t>Executor</a:t>
            </a:r>
            <a:r>
              <a:rPr lang="it-IT" dirty="0"/>
              <a:t> componenti il Cluster.</a:t>
            </a:r>
          </a:p>
          <a:p>
            <a:endParaRPr lang="it-IT" b="1" i="1" dirty="0"/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Invio del Messaggio di ELECT+ID in broadcast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Se MY_ID &gt; ID inizio una mia elezione</a:t>
            </a:r>
          </a:p>
          <a:p>
            <a:r>
              <a:rPr lang="it-IT" dirty="0"/>
              <a:t>	Altrimenti mi metto in attesa di un successivo messaggio     </a:t>
            </a:r>
          </a:p>
          <a:p>
            <a:r>
              <a:rPr lang="it-IT" dirty="0"/>
              <a:t>      COORD.</a:t>
            </a:r>
          </a:p>
          <a:p>
            <a:pPr marL="457200" indent="-457200">
              <a:buAutoNum type="arabicPeriod" startAt="3"/>
            </a:pPr>
            <a:r>
              <a:rPr lang="it-IT" dirty="0"/>
              <a:t>Il messaggio di COORD sarà spedito dal quel </a:t>
            </a:r>
            <a:r>
              <a:rPr lang="it-IT" dirty="0" err="1"/>
              <a:t>executor</a:t>
            </a:r>
            <a:r>
              <a:rPr lang="it-IT" dirty="0"/>
              <a:t> che dopo aver avviato la sua </a:t>
            </a:r>
            <a:r>
              <a:rPr lang="it-IT" dirty="0" err="1"/>
              <a:t>election</a:t>
            </a:r>
            <a:r>
              <a:rPr lang="it-IT" dirty="0"/>
              <a:t> non riceverà nient’altro dall’intero cluster </a:t>
            </a:r>
          </a:p>
          <a:p>
            <a:endParaRPr lang="it-IT" dirty="0"/>
          </a:p>
          <a:p>
            <a:r>
              <a:rPr lang="it-IT" dirty="0"/>
              <a:t>Analogamente a quanto avviene nell’algoritmo BULLY ELECTION,</a:t>
            </a:r>
          </a:p>
          <a:p>
            <a:r>
              <a:rPr lang="it-IT" dirty="0"/>
              <a:t>al termine avremo l’elezione di un </a:t>
            </a:r>
            <a:r>
              <a:rPr lang="it-IT" b="1" dirty="0"/>
              <a:t>LEADER.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74815F-F2DC-5A40-9E80-6A0FF4AE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5297"/>
            <a:ext cx="316333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8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La Classe Leader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342343"/>
            <a:ext cx="8412364" cy="4349638"/>
          </a:xfrm>
        </p:spPr>
        <p:txBody>
          <a:bodyPr>
            <a:normAutofit/>
          </a:bodyPr>
          <a:lstStyle/>
          <a:p>
            <a:endParaRPr lang="it-IT" b="1" dirty="0"/>
          </a:p>
          <a:p>
            <a:endParaRPr lang="it-IT" b="1" dirty="0"/>
          </a:p>
          <a:p>
            <a:r>
              <a:rPr lang="it-IT" b="1" dirty="0"/>
              <a:t>Leader </a:t>
            </a:r>
            <a:r>
              <a:rPr lang="it-IT" dirty="0"/>
              <a:t>una volta eletto manda messaggio di COORD in broadcast e avvia la classe </a:t>
            </a: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b="1" dirty="0"/>
              <a:t>Leader:</a:t>
            </a:r>
          </a:p>
          <a:p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Riceve dagli </a:t>
            </a:r>
            <a:r>
              <a:rPr lang="it-IT" i="1" dirty="0" err="1"/>
              <a:t>executor</a:t>
            </a:r>
            <a:r>
              <a:rPr lang="it-IT" dirty="0"/>
              <a:t> il numero dei loro job in esecuzione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Calcola un livello medio di carico ( </a:t>
            </a:r>
            <a:r>
              <a:rPr lang="it-IT" i="1" dirty="0" err="1"/>
              <a:t>threshold</a:t>
            </a:r>
            <a:r>
              <a:rPr lang="it-IT" dirty="0"/>
              <a:t>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Individua l’</a:t>
            </a:r>
            <a:r>
              <a:rPr lang="it-IT" dirty="0" err="1"/>
              <a:t>executor</a:t>
            </a:r>
            <a:r>
              <a:rPr lang="it-IT" dirty="0"/>
              <a:t> meno occupato del cluster ( </a:t>
            </a:r>
            <a:r>
              <a:rPr lang="it-IT" i="1" dirty="0" err="1"/>
              <a:t>free_exec</a:t>
            </a:r>
            <a:r>
              <a:rPr lang="it-IT" dirty="0"/>
              <a:t>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Comunica la </a:t>
            </a:r>
            <a:r>
              <a:rPr lang="it-IT" i="1" dirty="0" err="1"/>
              <a:t>threshold</a:t>
            </a:r>
            <a:r>
              <a:rPr lang="it-IT" dirty="0"/>
              <a:t> e </a:t>
            </a:r>
            <a:r>
              <a:rPr lang="it-IT" i="1" dirty="0" err="1"/>
              <a:t>free_exec</a:t>
            </a:r>
            <a:r>
              <a:rPr lang="it-IT" i="1" dirty="0"/>
              <a:t> </a:t>
            </a:r>
            <a:r>
              <a:rPr lang="it-IT" dirty="0"/>
              <a:t>in broadcast al cluster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sz="1500" dirty="0"/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74815F-F2DC-5A40-9E80-6A0FF4AE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5297"/>
            <a:ext cx="316333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5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 2. </a:t>
            </a:r>
            <a:r>
              <a:rPr lang="it-IT" sz="3000" dirty="0" err="1"/>
              <a:t>JobManager</a:t>
            </a:r>
            <a:endParaRPr lang="it-IT" sz="3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JobManager</a:t>
            </a:r>
            <a:r>
              <a:rPr lang="it-IT" dirty="0"/>
              <a:t> è la classe dedita alla ricezione delle richieste da parte del client: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/>
              <a:t>JOB_EXEC_REQ</a:t>
            </a:r>
            <a:r>
              <a:rPr lang="it-IT" sz="2000" dirty="0"/>
              <a:t>: il client spedisce il </a:t>
            </a:r>
            <a:r>
              <a:rPr lang="it-IT" sz="2000" b="1" dirty="0"/>
              <a:t>job</a:t>
            </a:r>
            <a:r>
              <a:rPr lang="it-IT" sz="2000" dirty="0"/>
              <a:t> da elaborare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i="1" dirty="0"/>
              <a:t>JOB_REP_REQ</a:t>
            </a:r>
            <a:r>
              <a:rPr lang="it-IT" sz="2000" dirty="0"/>
              <a:t>: il client richiede il </a:t>
            </a:r>
            <a:r>
              <a:rPr lang="it-IT" sz="2000" b="1" dirty="0"/>
              <a:t>risultato</a:t>
            </a:r>
            <a:r>
              <a:rPr lang="it-IT" sz="2000" dirty="0"/>
              <a:t> di un job inoltrato precedentemente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r>
              <a:rPr lang="it-IT" dirty="0"/>
              <a:t>Dopo la ricezione del job: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	Se il carico è sotto la soglia TH lo esegue in locale avviando un </a:t>
            </a:r>
            <a:r>
              <a:rPr lang="it-IT" b="1" dirty="0" err="1"/>
              <a:t>JobToken</a:t>
            </a:r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	Altrimenti lo inoltra al </a:t>
            </a:r>
            <a:r>
              <a:rPr lang="it-IT" i="1" dirty="0" err="1"/>
              <a:t>free_exec</a:t>
            </a:r>
            <a:endParaRPr lang="it-IT" i="1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AB7BF6-2247-674F-9FFE-40C4CFED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9" y="6286500"/>
            <a:ext cx="3048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41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 </a:t>
            </a:r>
            <a:r>
              <a:rPr lang="it-IT" sz="3000" dirty="0" err="1"/>
              <a:t>JobManager</a:t>
            </a:r>
            <a:r>
              <a:rPr lang="it-IT" sz="3000" dirty="0"/>
              <a:t> : Crash Recovery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8571" y="1423888"/>
            <a:ext cx="8760941" cy="4429897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r>
              <a:rPr lang="it-IT" dirty="0"/>
              <a:t>I job vengono salvati su disco nel momento dell’accettazione.</a:t>
            </a:r>
          </a:p>
          <a:p>
            <a:endParaRPr lang="it-IT" dirty="0"/>
          </a:p>
          <a:p>
            <a:r>
              <a:rPr lang="it-IT" dirty="0"/>
              <a:t>I crash vengono individuati tramite PING.</a:t>
            </a:r>
          </a:p>
          <a:p>
            <a:endParaRPr lang="it-IT" dirty="0"/>
          </a:p>
          <a:p>
            <a:r>
              <a:rPr lang="it-IT" dirty="0"/>
              <a:t>Al riavvio l’</a:t>
            </a:r>
            <a:r>
              <a:rPr lang="it-IT" dirty="0" err="1"/>
              <a:t>executor</a:t>
            </a:r>
            <a:r>
              <a:rPr lang="it-IT" dirty="0"/>
              <a:t> ricostruisce i dizionari locali tramite i file CSV precedentemente salvati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168A06D-3A62-6E48-A913-329D4906B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5" y="6286500"/>
            <a:ext cx="3048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33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441</TotalTime>
  <Words>513</Words>
  <Application>Microsoft Macintosh PowerPoint</Application>
  <PresentationFormat>Presentazione su schermo (4:3)</PresentationFormat>
  <Paragraphs>135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POLI</vt:lpstr>
      <vt:lpstr>Titolo presentazione sottotitolo</vt:lpstr>
      <vt:lpstr> Requisiti Funzionali:</vt:lpstr>
      <vt:lpstr> Struttura del Software</vt:lpstr>
      <vt:lpstr>Client manager</vt:lpstr>
      <vt:lpstr>Executor</vt:lpstr>
      <vt:lpstr>1. La Classe ElectionManager</vt:lpstr>
      <vt:lpstr>La Classe Leader</vt:lpstr>
      <vt:lpstr> 2. JobManager</vt:lpstr>
      <vt:lpstr> JobManager : Crash Recovery</vt:lpstr>
      <vt:lpstr>JobToken</vt:lpstr>
      <vt:lpstr> 3. Updater</vt:lpstr>
      <vt:lpstr>Comunicazione Client – Executor</vt:lpstr>
      <vt:lpstr>Comunicazione Client – Executor oltre soglia</vt:lpstr>
      <vt:lpstr> Come abbiamo strutturato il nostro software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giuseppe italia</cp:lastModifiedBy>
  <cp:revision>30</cp:revision>
  <dcterms:created xsi:type="dcterms:W3CDTF">2015-05-26T12:27:57Z</dcterms:created>
  <dcterms:modified xsi:type="dcterms:W3CDTF">2021-09-14T13:22:06Z</dcterms:modified>
</cp:coreProperties>
</file>